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-387423"/>
            <a:ext cx="9144000" cy="7245424"/>
          </a:xfrm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kk-KZ" sz="6000" b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Шешендік өнер</a:t>
            </a:r>
            <a:endParaRPr lang="ru-RU" sz="6000" b="1" u="sng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371600" y="7703760"/>
            <a:ext cx="4208512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4" name="Picture 6" descr="i?id=54434029-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836712"/>
            <a:ext cx="1861072" cy="121444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1"/>
            <a:ext cx="4320480" cy="1512167"/>
          </a:xfrm>
        </p:spPr>
        <p:txBody>
          <a:bodyPr>
            <a:noAutofit/>
          </a:bodyPr>
          <a:lstStyle/>
          <a:p>
            <a:r>
              <a:rPr lang="kk-KZ" sz="3600" b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Шешендік өнер туралы тусінік</a:t>
            </a:r>
            <a:endParaRPr lang="ru-RU" sz="3600" b="1" u="sng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060848"/>
            <a:ext cx="5220072" cy="4392488"/>
          </a:xfrm>
        </p:spPr>
        <p:txBody>
          <a:bodyPr>
            <a:normAutofit/>
          </a:bodyPr>
          <a:lstStyle/>
          <a:p>
            <a:r>
              <a:rPr lang="kk-KZ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Шешендік өнер сөз мәдениетінің жоғарғы сатысы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kk-KZ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Ауызекі сөйлеу мәдениеті мен жазба тіл мәдениетін меңгерген адам ғана шешендік өнерге қол жеткізеді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Шешен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сөйлеу өнерінде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қарым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kk-KZ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қатынасқа түсіп отырған адамдардың  мінез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kk-KZ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құлқы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kk-KZ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адами қасиеттері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kk-KZ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сөйлеу мәдениеті мен тыңдау мәдениеті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әдеби тіл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заңдылықтарын  жетік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білуі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негізге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алынады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kk-KZ" sz="24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C:\Users\Администратор\Desktop\2129914_w640_h640_sheshen_oner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0"/>
            <a:ext cx="385192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99992" y="0"/>
            <a:ext cx="4186808" cy="6165304"/>
          </a:xfrm>
        </p:spPr>
        <p:txBody>
          <a:bodyPr>
            <a:normAutofit/>
          </a:bodyPr>
          <a:lstStyle/>
          <a:p>
            <a:r>
              <a:rPr lang="ru-RU" sz="40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Шешендік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өнер үш нәрсеге негізделеді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kk-KZ" sz="36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kk-KZ" sz="36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</a:t>
            </a:r>
            <a:r>
              <a:rPr lang="kk-KZ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Табиғи дарын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kk-KZ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тума талант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br>
              <a:rPr lang="en-US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</a:t>
            </a:r>
            <a:r>
              <a:rPr lang="ru-RU" sz="32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</a:t>
            </a:r>
            <a:r>
              <a:rPr lang="ru-RU" sz="32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ан-жа</a:t>
            </a:r>
            <a:r>
              <a:rPr lang="kk-KZ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қты білім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br>
              <a:rPr lang="en-US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</a:t>
            </a:r>
            <a:r>
              <a:rPr lang="ru-RU" sz="32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Тынымсыз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k-KZ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еңбек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ж</a:t>
            </a:r>
            <a:r>
              <a:rPr lang="kk-KZ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үйелі жыттығу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32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3" descr="C:\Users\Администратор\Desktop\1375095_w640_h640_sheshen_0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4416266" cy="6857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476672"/>
            <a:ext cx="4283968" cy="720080"/>
          </a:xfrm>
        </p:spPr>
        <p:txBody>
          <a:bodyPr>
            <a:normAutofit fontScale="90000"/>
          </a:bodyPr>
          <a:lstStyle/>
          <a:p>
            <a:r>
              <a:rPr lang="kk-KZ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Қазақтың ғұлама ғалымы А. Байтұрсынов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kk-KZ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844824"/>
            <a:ext cx="4644008" cy="5013176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“</a:t>
            </a:r>
            <a:r>
              <a:rPr lang="kk-KZ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Шешендік сөз дегеніміз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</a:t>
            </a:r>
            <a:r>
              <a:rPr lang="kk-KZ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белгілі бір мәселені баяндау, сипаттау,</a:t>
            </a:r>
          </a:p>
          <a:p>
            <a:r>
              <a:rPr lang="kk-KZ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белгілі бір ойдың ақиқаттығын түсіндіру, сөйтіп ақылға қону жағын көздеу. Одан әрі адамның жүрегін билеп, қанын қыздыру, намысын келтіру, арқасын қоздыру,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” – </a:t>
            </a:r>
            <a:r>
              <a:rPr lang="kk-KZ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дейді.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2050" name="Picture 2" descr="C:\Users\Администратор\Desktop\загруженно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0"/>
            <a:ext cx="4499992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Администратор\Desktop\fea9672c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52735"/>
          </a:xfrm>
        </p:spPr>
        <p:txBody>
          <a:bodyPr>
            <a:normAutofit fontScale="90000"/>
          </a:bodyPr>
          <a:lstStyle/>
          <a:p>
            <a:r>
              <a:rPr lang="kk-KZ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Қазақ шешендік өнерінің бірінші кезеңі</a:t>
            </a:r>
            <a:r>
              <a:rPr lang="en-US" dirty="0" smtClean="0">
                <a:solidFill>
                  <a:schemeClr val="bg1"/>
                </a:solidFill>
              </a:rPr>
              <a:t>: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556792"/>
            <a:ext cx="6588224" cy="2376264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XI-XIII </a:t>
            </a:r>
            <a:r>
              <a:rPr lang="ru-RU" sz="4400" b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ғасырлар аралығы.</a:t>
            </a:r>
            <a:endParaRPr lang="kk-KZ" sz="4400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 descr="C:\Users\Администратор\Desktop\a780b029b4536a4ac7895cd8dc42c73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700807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r>
              <a:rPr lang="kk-KZ" b="1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Мәнұлы Майқы бидің шешендік сөздері</a:t>
            </a:r>
            <a:r>
              <a:rPr lang="en-US" b="1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b="1" dirty="0">
              <a:solidFill>
                <a:schemeClr val="accent3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1988840"/>
            <a:ext cx="7992888" cy="364996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kk-KZ" sz="2200" b="1" dirty="0" smtClean="0">
                <a:solidFill>
                  <a:schemeClr val="bg2">
                    <a:lumMod val="90000"/>
                  </a:schemeClr>
                </a:solidFill>
              </a:rPr>
              <a:t>Хан борышы </a:t>
            </a:r>
            <a:r>
              <a:rPr lang="en-US" sz="2200" b="1" dirty="0" smtClean="0">
                <a:solidFill>
                  <a:schemeClr val="bg2">
                    <a:lumMod val="90000"/>
                  </a:schemeClr>
                </a:solidFill>
              </a:rPr>
              <a:t>-</a:t>
            </a:r>
            <a:r>
              <a:rPr lang="kk-KZ" sz="2200" b="1" dirty="0" smtClean="0">
                <a:solidFill>
                  <a:schemeClr val="bg2">
                    <a:lumMod val="90000"/>
                  </a:schemeClr>
                </a:solidFill>
              </a:rPr>
              <a:t> жорықта ту көтеру, </a:t>
            </a:r>
          </a:p>
          <a:p>
            <a:r>
              <a:rPr lang="kk-KZ" sz="2200" b="1" dirty="0" smtClean="0">
                <a:solidFill>
                  <a:schemeClr val="bg2">
                    <a:lumMod val="90000"/>
                  </a:schemeClr>
                </a:solidFill>
              </a:rPr>
              <a:t>Сарбаз борышы</a:t>
            </a:r>
            <a:r>
              <a:rPr lang="en-US" sz="2200" b="1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US" sz="2200" b="1" dirty="0" smtClean="0">
                <a:solidFill>
                  <a:schemeClr val="bg2">
                    <a:lumMod val="90000"/>
                  </a:schemeClr>
                </a:solidFill>
              </a:rPr>
              <a:t>– </a:t>
            </a:r>
            <a:r>
              <a:rPr lang="kk-KZ" sz="2200" b="1" dirty="0" smtClean="0">
                <a:solidFill>
                  <a:schemeClr val="bg2">
                    <a:lumMod val="90000"/>
                  </a:schemeClr>
                </a:solidFill>
              </a:rPr>
              <a:t>туға еріп жан беру.</a:t>
            </a:r>
          </a:p>
          <a:p>
            <a:pPr>
              <a:buFont typeface="Arial" pitchFamily="34" charset="0"/>
              <a:buChar char="•"/>
            </a:pPr>
            <a:endParaRPr lang="kk-KZ" sz="2200" b="1" dirty="0" smtClean="0">
              <a:solidFill>
                <a:schemeClr val="bg2">
                  <a:lumMod val="9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kk-KZ" sz="2200" b="1" dirty="0" smtClean="0">
                <a:solidFill>
                  <a:schemeClr val="bg2">
                    <a:lumMod val="90000"/>
                  </a:schemeClr>
                </a:solidFill>
              </a:rPr>
              <a:t>Бірлік түбі </a:t>
            </a:r>
            <a:r>
              <a:rPr lang="en-US" sz="2200" b="1" dirty="0" smtClean="0">
                <a:solidFill>
                  <a:schemeClr val="bg2">
                    <a:lumMod val="90000"/>
                  </a:schemeClr>
                </a:solidFill>
              </a:rPr>
              <a:t>–</a:t>
            </a:r>
            <a:r>
              <a:rPr lang="kk-KZ" sz="2200" b="1" dirty="0" smtClean="0">
                <a:solidFill>
                  <a:schemeClr val="bg2">
                    <a:lumMod val="90000"/>
                  </a:schemeClr>
                </a:solidFill>
              </a:rPr>
              <a:t> береке</a:t>
            </a:r>
            <a:r>
              <a:rPr lang="en-US" sz="2200" b="1" dirty="0" smtClean="0">
                <a:solidFill>
                  <a:schemeClr val="bg2">
                    <a:lumMod val="90000"/>
                  </a:schemeClr>
                </a:solidFill>
              </a:rPr>
              <a:t>,</a:t>
            </a:r>
          </a:p>
          <a:p>
            <a:r>
              <a:rPr lang="kk-KZ" sz="2200" b="1" dirty="0" smtClean="0">
                <a:solidFill>
                  <a:schemeClr val="bg2">
                    <a:lumMod val="90000"/>
                  </a:schemeClr>
                </a:solidFill>
              </a:rPr>
              <a:t>Береке тубі </a:t>
            </a:r>
            <a:r>
              <a:rPr lang="en-US" sz="2200" b="1" dirty="0" smtClean="0">
                <a:solidFill>
                  <a:schemeClr val="bg2">
                    <a:lumMod val="90000"/>
                  </a:schemeClr>
                </a:solidFill>
              </a:rPr>
              <a:t>–</a:t>
            </a:r>
            <a:r>
              <a:rPr lang="ru-RU" sz="2200" b="1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kk-KZ" sz="2200" b="1" dirty="0" smtClean="0">
                <a:solidFill>
                  <a:schemeClr val="bg2">
                    <a:lumMod val="90000"/>
                  </a:schemeClr>
                </a:solidFill>
              </a:rPr>
              <a:t>мереке</a:t>
            </a:r>
            <a:r>
              <a:rPr lang="ru-RU" sz="2200" b="1" dirty="0" smtClean="0">
                <a:solidFill>
                  <a:schemeClr val="bg2">
                    <a:lumMod val="90000"/>
                  </a:schemeClr>
                </a:solidFill>
              </a:rPr>
              <a:t>.</a:t>
            </a:r>
          </a:p>
          <a:p>
            <a:r>
              <a:rPr lang="ru-RU" sz="2200" b="1" dirty="0" smtClean="0">
                <a:solidFill>
                  <a:schemeClr val="bg2">
                    <a:lumMod val="90000"/>
                  </a:schemeClr>
                </a:solidFill>
              </a:rPr>
              <a:t>А</a:t>
            </a:r>
            <a:r>
              <a:rPr lang="kk-KZ" sz="2200" b="1" dirty="0" smtClean="0">
                <a:solidFill>
                  <a:schemeClr val="bg2">
                    <a:lumMod val="90000"/>
                  </a:schemeClr>
                </a:solidFill>
              </a:rPr>
              <a:t>қ білектің кушімен,</a:t>
            </a:r>
          </a:p>
          <a:p>
            <a:r>
              <a:rPr lang="kk-KZ" sz="2200" b="1" dirty="0" smtClean="0">
                <a:solidFill>
                  <a:schemeClr val="bg2">
                    <a:lumMod val="90000"/>
                  </a:schemeClr>
                </a:solidFill>
              </a:rPr>
              <a:t>Ақ найзаның ұшымен, </a:t>
            </a:r>
          </a:p>
          <a:p>
            <a:r>
              <a:rPr lang="kk-KZ" sz="2200" b="1" dirty="0" smtClean="0">
                <a:solidFill>
                  <a:schemeClr val="bg2">
                    <a:lumMod val="90000"/>
                  </a:schemeClr>
                </a:solidFill>
              </a:rPr>
              <a:t>Ел болуды ойлаңдар.</a:t>
            </a:r>
          </a:p>
          <a:p>
            <a:pPr>
              <a:buFont typeface="Arial" pitchFamily="34" charset="0"/>
              <a:buChar char="•"/>
            </a:pPr>
            <a:endParaRPr lang="kk-KZ" sz="2200" b="1" dirty="0" smtClean="0">
              <a:solidFill>
                <a:schemeClr val="bg2">
                  <a:lumMod val="9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kk-KZ" sz="2200" b="1" dirty="0" smtClean="0">
                <a:solidFill>
                  <a:schemeClr val="bg2">
                    <a:lumMod val="90000"/>
                  </a:schemeClr>
                </a:solidFill>
              </a:rPr>
              <a:t>Хан </a:t>
            </a:r>
            <a:r>
              <a:rPr lang="en-US" sz="2200" b="1" dirty="0" smtClean="0">
                <a:solidFill>
                  <a:schemeClr val="bg2">
                    <a:lumMod val="90000"/>
                  </a:schemeClr>
                </a:solidFill>
              </a:rPr>
              <a:t>– </a:t>
            </a:r>
            <a:r>
              <a:rPr lang="ru-RU" sz="2200" b="1" dirty="0" smtClean="0">
                <a:solidFill>
                  <a:schemeClr val="bg2">
                    <a:lumMod val="90000"/>
                  </a:schemeClr>
                </a:solidFill>
              </a:rPr>
              <a:t>халы</a:t>
            </a:r>
            <a:r>
              <a:rPr lang="kk-KZ" sz="2200" b="1" dirty="0" smtClean="0">
                <a:solidFill>
                  <a:schemeClr val="bg2">
                    <a:lumMod val="90000"/>
                  </a:schemeClr>
                </a:solidFill>
              </a:rPr>
              <a:t>қтың қазығы, </a:t>
            </a:r>
          </a:p>
          <a:p>
            <a:r>
              <a:rPr lang="kk-KZ" sz="2200" b="1" dirty="0" smtClean="0">
                <a:solidFill>
                  <a:schemeClr val="bg2">
                    <a:lumMod val="90000"/>
                  </a:schemeClr>
                </a:solidFill>
              </a:rPr>
              <a:t>Қараша </a:t>
            </a:r>
            <a:r>
              <a:rPr lang="en-US" sz="2200" b="1" dirty="0" smtClean="0">
                <a:solidFill>
                  <a:schemeClr val="bg2">
                    <a:lumMod val="90000"/>
                  </a:schemeClr>
                </a:solidFill>
              </a:rPr>
              <a:t>– </a:t>
            </a:r>
            <a:r>
              <a:rPr lang="ru-RU" sz="2200" b="1" dirty="0" err="1" smtClean="0">
                <a:solidFill>
                  <a:schemeClr val="bg2">
                    <a:lumMod val="90000"/>
                  </a:schemeClr>
                </a:solidFill>
              </a:rPr>
              <a:t>ханның азығы.</a:t>
            </a:r>
            <a:endParaRPr lang="ru-RU" sz="2200" b="1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183</Words>
  <Application>Microsoft Office PowerPoint</Application>
  <PresentationFormat>Экран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Шешендік өнер</vt:lpstr>
      <vt:lpstr>Шешендік өнер туралы тусінік</vt:lpstr>
      <vt:lpstr>Шешендік өнер үш нәрсеге негізделеді:  1)Табиғи дарын, тума талант. 2)Жан-жақты білім.  3) Тынымсыз еңбек, жүйелі жыттығу.</vt:lpstr>
      <vt:lpstr>Қазақтың ғұлама ғалымы А. Байтұрсынов: </vt:lpstr>
      <vt:lpstr>Қазақ шешендік өнерінің бірінші кезеңі:</vt:lpstr>
      <vt:lpstr>       Мәнұлы Майқы бидің шешендік сөздері: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Шешендік өнер</dc:title>
  <dc:creator>Anelya</dc:creator>
  <cp:lastModifiedBy>Анеля</cp:lastModifiedBy>
  <cp:revision>11</cp:revision>
  <dcterms:created xsi:type="dcterms:W3CDTF">2013-11-06T16:31:43Z</dcterms:created>
  <dcterms:modified xsi:type="dcterms:W3CDTF">2013-11-06T18:14:29Z</dcterms:modified>
</cp:coreProperties>
</file>